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05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7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7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2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19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8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3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3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8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7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6ACA-9638-4FE3-968E-327F97E6EFC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62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/>
        </p:nvSpPr>
        <p:spPr>
          <a:xfrm>
            <a:off x="4839887" y="241848"/>
            <a:ext cx="3304190" cy="2393678"/>
          </a:xfrm>
          <a:prstGeom prst="rect">
            <a:avLst/>
          </a:prstGeom>
          <a:solidFill>
            <a:schemeClr val="bg1"/>
          </a:solidFill>
          <a:ln>
            <a:solidFill>
              <a:srgbClr val="8FF0F5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Nursery Spring </a:t>
            </a:r>
            <a:r>
              <a:rPr lang="en-US" sz="1600" dirty="0"/>
              <a:t>2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dirty="0"/>
              <a:t>T</a:t>
            </a:r>
            <a:r>
              <a:rPr lang="en-US" sz="1600" dirty="0" smtClean="0"/>
              <a:t>opics</a:t>
            </a:r>
            <a:r>
              <a:rPr lang="en-US" sz="1600" dirty="0" smtClean="0"/>
              <a:t>: How Do We Change?</a:t>
            </a:r>
          </a:p>
          <a:p>
            <a:r>
              <a:rPr lang="en-US" sz="1600" dirty="0" smtClean="0"/>
              <a:t>Spring    </a:t>
            </a:r>
          </a:p>
          <a:p>
            <a:r>
              <a:rPr lang="en-US" sz="1600" dirty="0" smtClean="0"/>
              <a:t> Key </a:t>
            </a:r>
            <a:r>
              <a:rPr lang="en-US" sz="1600" dirty="0" smtClean="0"/>
              <a:t>texts:   </a:t>
            </a:r>
          </a:p>
          <a:p>
            <a:pPr algn="l"/>
            <a:endParaRPr lang="en-GB" sz="1600" dirty="0"/>
          </a:p>
        </p:txBody>
      </p:sp>
      <p:sp>
        <p:nvSpPr>
          <p:cNvPr id="5" name="TextBox 3"/>
          <p:cNvSpPr txBox="1"/>
          <p:nvPr/>
        </p:nvSpPr>
        <p:spPr>
          <a:xfrm>
            <a:off x="204330" y="241848"/>
            <a:ext cx="4109322" cy="175432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Prime area: Personal, Social, Health and Emotional </a:t>
            </a:r>
          </a:p>
          <a:p>
            <a:r>
              <a:rPr lang="en-US" sz="1200" dirty="0"/>
              <a:t>Children will learn</a:t>
            </a:r>
            <a:r>
              <a:rPr lang="en-US" sz="1200" dirty="0" smtClean="0"/>
              <a:t>:</a:t>
            </a:r>
            <a:endParaRPr lang="en-US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</a:t>
            </a:r>
            <a:r>
              <a:rPr lang="en-US" sz="1200" dirty="0" smtClean="0"/>
              <a:t>o</a:t>
            </a:r>
            <a:r>
              <a:rPr lang="en-GB" sz="1200" dirty="0" smtClean="0"/>
              <a:t> become </a:t>
            </a:r>
            <a:r>
              <a:rPr lang="en-GB" sz="1200" dirty="0"/>
              <a:t>more outgoing with unfamiliar people, in the safe context of their </a:t>
            </a:r>
            <a:r>
              <a:rPr lang="en-GB" sz="1200" dirty="0" smtClean="0"/>
              <a:t>setting</a:t>
            </a:r>
            <a:r>
              <a:rPr lang="en-US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f</a:t>
            </a:r>
            <a:r>
              <a:rPr lang="en-GB" sz="1200" dirty="0" smtClean="0"/>
              <a:t>ollow rules, understanding why they are important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</a:t>
            </a:r>
            <a:r>
              <a:rPr lang="en-GB" sz="1200" dirty="0" smtClean="0"/>
              <a:t>how </a:t>
            </a:r>
            <a:r>
              <a:rPr lang="en-GB" sz="1200" dirty="0"/>
              <a:t>more confidence in new social </a:t>
            </a:r>
            <a:r>
              <a:rPr lang="en-GB" sz="1200" dirty="0" smtClean="0"/>
              <a:t>situations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</a:t>
            </a:r>
            <a:r>
              <a:rPr lang="en-GB" sz="1200" dirty="0" smtClean="0"/>
              <a:t>lay </a:t>
            </a:r>
            <a:r>
              <a:rPr lang="en-GB" sz="1200" dirty="0"/>
              <a:t>with one or more other children, extending and elaborating play </a:t>
            </a:r>
            <a:r>
              <a:rPr lang="en-GB" sz="1200" dirty="0" smtClean="0"/>
              <a:t>ideas</a:t>
            </a:r>
            <a:endParaRPr lang="en-GB" sz="1200" dirty="0"/>
          </a:p>
          <a:p>
            <a:endParaRPr lang="en-GB" sz="1200" dirty="0"/>
          </a:p>
        </p:txBody>
      </p:sp>
      <p:sp>
        <p:nvSpPr>
          <p:cNvPr id="6" name="TextBox 4"/>
          <p:cNvSpPr txBox="1"/>
          <p:nvPr/>
        </p:nvSpPr>
        <p:spPr>
          <a:xfrm>
            <a:off x="202457" y="2023133"/>
            <a:ext cx="4109323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Prime area: Communication and Language </a:t>
            </a:r>
          </a:p>
          <a:p>
            <a:r>
              <a:rPr lang="en-US" sz="1200" dirty="0" smtClean="0"/>
              <a:t>Children will learn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</a:t>
            </a:r>
            <a:r>
              <a:rPr lang="en-US" sz="1200" dirty="0" smtClean="0"/>
              <a:t> wider range of vocabulary related to growing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</a:t>
            </a:r>
            <a:r>
              <a:rPr lang="en-GB" sz="1200" dirty="0" smtClean="0"/>
              <a:t>njoy </a:t>
            </a:r>
            <a:r>
              <a:rPr lang="en-GB" sz="1200" dirty="0"/>
              <a:t>listening to longer stories and can remember much of what </a:t>
            </a:r>
            <a:r>
              <a:rPr lang="en-GB" sz="1200" dirty="0" smtClean="0"/>
              <a:t>happens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</a:t>
            </a:r>
            <a:r>
              <a:rPr lang="en-GB" sz="1200" dirty="0" smtClean="0"/>
              <a:t>o express a point of view and to debate when they disagree with an adult or a friend, using words as well as actions</a:t>
            </a:r>
            <a:endParaRPr lang="en-US" sz="1200" dirty="0" smtClean="0"/>
          </a:p>
        </p:txBody>
      </p:sp>
      <p:sp>
        <p:nvSpPr>
          <p:cNvPr id="7" name="TextBox 5"/>
          <p:cNvSpPr txBox="1"/>
          <p:nvPr/>
        </p:nvSpPr>
        <p:spPr>
          <a:xfrm>
            <a:off x="202457" y="3519524"/>
            <a:ext cx="4107451" cy="15696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Prime area: Physical development </a:t>
            </a:r>
          </a:p>
          <a:p>
            <a:r>
              <a:rPr lang="en-US" sz="1200" dirty="0" smtClean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</a:t>
            </a:r>
            <a:r>
              <a:rPr lang="en-GB" sz="1200" dirty="0" smtClean="0"/>
              <a:t>tart </a:t>
            </a:r>
            <a:r>
              <a:rPr lang="en-GB" sz="1200" dirty="0"/>
              <a:t>taking part in some group activities which they make up for themselves, or in </a:t>
            </a:r>
            <a:r>
              <a:rPr lang="en-GB" sz="1200" dirty="0" smtClean="0"/>
              <a:t>teams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g</a:t>
            </a:r>
            <a:r>
              <a:rPr lang="en-GB" sz="1200" dirty="0" smtClean="0"/>
              <a:t>o </a:t>
            </a:r>
            <a:r>
              <a:rPr lang="en-GB" sz="1200" dirty="0"/>
              <a:t>up steps and stairs, or climb up apparatus, using alternate </a:t>
            </a:r>
            <a:r>
              <a:rPr lang="en-GB" sz="1200" dirty="0" smtClean="0"/>
              <a:t>feet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</a:t>
            </a:r>
            <a:r>
              <a:rPr lang="en-GB" sz="1200" dirty="0" smtClean="0"/>
              <a:t>tart </a:t>
            </a:r>
            <a:r>
              <a:rPr lang="en-GB" sz="1200" dirty="0"/>
              <a:t>to eat independently and learning how to use a knife and </a:t>
            </a:r>
            <a:r>
              <a:rPr lang="en-GB" sz="1200" dirty="0" smtClean="0"/>
              <a:t>fork</a:t>
            </a:r>
            <a:endParaRPr lang="en-US" sz="1200" dirty="0" smtClean="0"/>
          </a:p>
        </p:txBody>
      </p:sp>
      <p:sp>
        <p:nvSpPr>
          <p:cNvPr id="8" name="TextBox 6"/>
          <p:cNvSpPr txBox="1"/>
          <p:nvPr/>
        </p:nvSpPr>
        <p:spPr>
          <a:xfrm>
            <a:off x="8545475" y="79553"/>
            <a:ext cx="3530465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Specific area: Literacy</a:t>
            </a:r>
          </a:p>
          <a:p>
            <a:r>
              <a:rPr lang="en-US" sz="1200" dirty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</a:t>
            </a:r>
            <a:r>
              <a:rPr lang="en-GB" sz="1200" dirty="0" smtClean="0"/>
              <a:t>o engage in extended conversations about stories, learning new vocabulary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</a:t>
            </a:r>
            <a:r>
              <a:rPr lang="en-GB" sz="1200" dirty="0" smtClean="0"/>
              <a:t>evelop </a:t>
            </a:r>
            <a:r>
              <a:rPr lang="en-GB" sz="1200" dirty="0"/>
              <a:t>their phonological awareness, so that they </a:t>
            </a:r>
            <a:r>
              <a:rPr lang="en-GB" sz="1200" dirty="0" smtClean="0"/>
              <a:t>can spot </a:t>
            </a:r>
            <a:r>
              <a:rPr lang="en-GB" sz="1200" dirty="0"/>
              <a:t>and suggest </a:t>
            </a:r>
            <a:r>
              <a:rPr lang="en-GB" sz="1200" dirty="0" smtClean="0"/>
              <a:t>rhymes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recognise words with the same initial sound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</a:t>
            </a:r>
            <a:r>
              <a:rPr lang="en-GB" sz="1200" dirty="0" smtClean="0"/>
              <a:t>rite  a pretend shopping list that starts at the top of the page; write ‘m’ for mummy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</a:t>
            </a:r>
            <a:r>
              <a:rPr lang="en-GB" sz="1200" dirty="0" smtClean="0"/>
              <a:t>o </a:t>
            </a:r>
            <a:r>
              <a:rPr lang="en-GB" sz="1200" dirty="0"/>
              <a:t>w</a:t>
            </a:r>
            <a:r>
              <a:rPr lang="en-GB" sz="1200" dirty="0" smtClean="0"/>
              <a:t>rite </a:t>
            </a:r>
            <a:r>
              <a:rPr lang="en-GB" sz="1200" dirty="0"/>
              <a:t>some letters accurately</a:t>
            </a:r>
          </a:p>
        </p:txBody>
      </p:sp>
      <p:sp>
        <p:nvSpPr>
          <p:cNvPr id="9" name="TextBox 7"/>
          <p:cNvSpPr txBox="1"/>
          <p:nvPr/>
        </p:nvSpPr>
        <p:spPr>
          <a:xfrm>
            <a:off x="8533431" y="2049506"/>
            <a:ext cx="3542509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Specific area: Mathematics </a:t>
            </a:r>
            <a:endParaRPr lang="en-US" sz="1200" b="1" dirty="0"/>
          </a:p>
          <a:p>
            <a:r>
              <a:rPr lang="en-US" sz="1200" dirty="0" smtClean="0"/>
              <a:t>Children will learn: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</a:t>
            </a:r>
            <a:r>
              <a:rPr lang="en-GB" sz="1200" dirty="0" smtClean="0"/>
              <a:t>now </a:t>
            </a:r>
            <a:r>
              <a:rPr lang="en-GB" sz="1200" dirty="0"/>
              <a:t>that the last number reached when counting a small set of objects tells you how many there are in total (‘cardinal principle</a:t>
            </a:r>
            <a:r>
              <a:rPr lang="en-GB" sz="1200" dirty="0" smtClean="0"/>
              <a:t>’)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</a:t>
            </a:r>
            <a:r>
              <a:rPr lang="en-GB" sz="1200" dirty="0" smtClean="0"/>
              <a:t>ink </a:t>
            </a:r>
            <a:r>
              <a:rPr lang="en-GB" sz="1200" dirty="0"/>
              <a:t>numerals and </a:t>
            </a:r>
            <a:r>
              <a:rPr lang="en-GB" sz="1200" dirty="0" smtClean="0"/>
              <a:t>amounts,</a:t>
            </a:r>
            <a:r>
              <a:rPr lang="en-GB" sz="1200" dirty="0"/>
              <a:t> showing the right number of objects to match the </a:t>
            </a:r>
            <a:r>
              <a:rPr lang="en-GB" sz="1200" dirty="0" smtClean="0"/>
              <a:t>numeral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</a:t>
            </a:r>
            <a:r>
              <a:rPr lang="en-GB" sz="1200" dirty="0" smtClean="0"/>
              <a:t>xtend </a:t>
            </a:r>
            <a:r>
              <a:rPr lang="en-GB" sz="1200" dirty="0"/>
              <a:t>and create ABAB patterns – </a:t>
            </a:r>
            <a:r>
              <a:rPr lang="en-GB" sz="1200" dirty="0" smtClean="0"/>
              <a:t>seed, </a:t>
            </a:r>
            <a:r>
              <a:rPr lang="en-GB" sz="1200" dirty="0"/>
              <a:t>leaf</a:t>
            </a:r>
            <a:r>
              <a:rPr lang="en-GB" sz="1200"/>
              <a:t>, </a:t>
            </a:r>
            <a:r>
              <a:rPr lang="en-GB" sz="1200" smtClean="0"/>
              <a:t>seed, </a:t>
            </a:r>
            <a:r>
              <a:rPr lang="en-GB" sz="1200" dirty="0" smtClean="0"/>
              <a:t>leaf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n</a:t>
            </a:r>
            <a:r>
              <a:rPr lang="en-GB" sz="1200" dirty="0" smtClean="0"/>
              <a:t>otice </a:t>
            </a:r>
            <a:r>
              <a:rPr lang="en-GB" sz="1200" dirty="0"/>
              <a:t>and correct an error in a repeating </a:t>
            </a:r>
            <a:r>
              <a:rPr lang="en-GB" sz="1200" dirty="0" smtClean="0"/>
              <a:t>pattern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</a:t>
            </a:r>
            <a:r>
              <a:rPr lang="en-GB" sz="1200" dirty="0" smtClean="0"/>
              <a:t>ake </a:t>
            </a:r>
            <a:r>
              <a:rPr lang="en-GB" sz="1200" dirty="0"/>
              <a:t>comparisons between objects relating to size, length, weight and </a:t>
            </a:r>
            <a:r>
              <a:rPr lang="en-GB" sz="1200" dirty="0" smtClean="0"/>
              <a:t>capacity</a:t>
            </a:r>
            <a:endParaRPr lang="en-US" sz="1200" dirty="0" smtClean="0"/>
          </a:p>
        </p:txBody>
      </p:sp>
      <p:sp>
        <p:nvSpPr>
          <p:cNvPr id="10" name="TextBox 8"/>
          <p:cNvSpPr txBox="1"/>
          <p:nvPr/>
        </p:nvSpPr>
        <p:spPr>
          <a:xfrm>
            <a:off x="202458" y="5107786"/>
            <a:ext cx="4107450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Specific area: Understanding the World  </a:t>
            </a:r>
          </a:p>
          <a:p>
            <a:r>
              <a:rPr lang="en-US" sz="1200" dirty="0" smtClean="0"/>
              <a:t>Children will learn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</a:t>
            </a:r>
            <a:r>
              <a:rPr lang="en-GB" sz="1200" dirty="0" smtClean="0"/>
              <a:t>alk </a:t>
            </a:r>
            <a:r>
              <a:rPr lang="en-GB" sz="1200" dirty="0"/>
              <a:t>about what they </a:t>
            </a:r>
            <a:r>
              <a:rPr lang="en-GB" sz="1200" dirty="0" smtClean="0"/>
              <a:t>see in Spring , </a:t>
            </a:r>
            <a:r>
              <a:rPr lang="en-GB" sz="1200" dirty="0"/>
              <a:t>using a wide </a:t>
            </a:r>
            <a:r>
              <a:rPr lang="en-GB" sz="1200" dirty="0" smtClean="0"/>
              <a:t>vocabulary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u</a:t>
            </a:r>
            <a:r>
              <a:rPr lang="en-GB" sz="1200" dirty="0" smtClean="0"/>
              <a:t>se </a:t>
            </a:r>
            <a:r>
              <a:rPr lang="en-GB" sz="1200" dirty="0"/>
              <a:t>all their senses in hands-on exploration of natural </a:t>
            </a:r>
            <a:r>
              <a:rPr lang="en-GB" sz="1200" dirty="0" smtClean="0"/>
              <a:t>material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plant </a:t>
            </a:r>
            <a:r>
              <a:rPr lang="en-GB" sz="1200" dirty="0"/>
              <a:t>seeds and care for growing </a:t>
            </a:r>
            <a:r>
              <a:rPr lang="en-GB" sz="1200" dirty="0" smtClean="0"/>
              <a:t>plants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u</a:t>
            </a:r>
            <a:r>
              <a:rPr lang="en-GB" sz="1200" dirty="0" smtClean="0"/>
              <a:t>nderstand </a:t>
            </a:r>
            <a:r>
              <a:rPr lang="en-GB" sz="1200" dirty="0"/>
              <a:t>the key features of the life cycle of a plant and an </a:t>
            </a:r>
            <a:r>
              <a:rPr lang="en-GB" sz="1200" dirty="0" smtClean="0"/>
              <a:t>animal</a:t>
            </a:r>
            <a:endParaRPr lang="en-GB" sz="1200" dirty="0"/>
          </a:p>
        </p:txBody>
      </p:sp>
      <p:sp>
        <p:nvSpPr>
          <p:cNvPr id="11" name="TextBox 9"/>
          <p:cNvSpPr txBox="1"/>
          <p:nvPr/>
        </p:nvSpPr>
        <p:spPr>
          <a:xfrm>
            <a:off x="8533431" y="4388792"/>
            <a:ext cx="3542509" cy="23083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Specific area: Expressive Arts and Design   </a:t>
            </a:r>
          </a:p>
          <a:p>
            <a:r>
              <a:rPr lang="en-US" sz="1200" dirty="0" smtClean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</a:t>
            </a:r>
            <a:r>
              <a:rPr lang="en-GB" sz="1200" dirty="0" smtClean="0"/>
              <a:t>isten </a:t>
            </a:r>
            <a:r>
              <a:rPr lang="en-GB" sz="1200" dirty="0"/>
              <a:t>with increased attention to </a:t>
            </a:r>
            <a:r>
              <a:rPr lang="en-GB" sz="1200" dirty="0" smtClean="0"/>
              <a:t>sounds, respond </a:t>
            </a:r>
            <a:r>
              <a:rPr lang="en-GB" sz="1200" dirty="0"/>
              <a:t>to what they have heard, expressing their thoughts and </a:t>
            </a:r>
            <a:r>
              <a:rPr lang="en-GB" sz="1200" dirty="0" smtClean="0"/>
              <a:t>feelings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</a:t>
            </a:r>
            <a:r>
              <a:rPr lang="en-GB" sz="1200" dirty="0"/>
              <a:t>c</a:t>
            </a:r>
            <a:r>
              <a:rPr lang="en-GB" sz="1200" dirty="0" smtClean="0"/>
              <a:t>reate </a:t>
            </a:r>
            <a:r>
              <a:rPr lang="en-GB" sz="1200" dirty="0"/>
              <a:t>their own songs, or improvise a song around one they </a:t>
            </a:r>
            <a:r>
              <a:rPr lang="en-GB" sz="1200" dirty="0" smtClean="0"/>
              <a:t>know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 tell and make up stories using the small world props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j</a:t>
            </a:r>
            <a:r>
              <a:rPr lang="en-GB" sz="1200" dirty="0" smtClean="0"/>
              <a:t>oin </a:t>
            </a:r>
            <a:r>
              <a:rPr lang="en-GB" sz="1200" dirty="0"/>
              <a:t>different materials and explore different </a:t>
            </a:r>
            <a:r>
              <a:rPr lang="en-GB" sz="1200" dirty="0" smtClean="0"/>
              <a:t>textures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973350" y="2715630"/>
            <a:ext cx="3037264" cy="4001788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/>
              <a:t>Characteristics of effective learning  </a:t>
            </a:r>
          </a:p>
          <a:p>
            <a:pPr algn="ctr">
              <a:lnSpc>
                <a:spcPct val="150000"/>
              </a:lnSpc>
            </a:pPr>
            <a:r>
              <a:rPr lang="en-US" sz="1200" b="1" dirty="0"/>
              <a:t>Playing and Exploring – engagement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Finding out and exploring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Playing with what they know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Being willing to ‘have a go’</a:t>
            </a:r>
          </a:p>
          <a:p>
            <a:pPr algn="ctr">
              <a:lnSpc>
                <a:spcPct val="150000"/>
              </a:lnSpc>
            </a:pPr>
            <a:r>
              <a:rPr lang="en-US" sz="1200" b="1" dirty="0"/>
              <a:t>Active learning – motivation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Being involved and concentrating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Keep trying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Enjoying achieving what they set out to do </a:t>
            </a:r>
          </a:p>
          <a:p>
            <a:pPr algn="ctr">
              <a:lnSpc>
                <a:spcPct val="150000"/>
              </a:lnSpc>
            </a:pPr>
            <a:r>
              <a:rPr lang="en-US" sz="1200" b="1" dirty="0"/>
              <a:t>Creating and thinking critically – thinking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Having their own ideas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Making links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Choosing ways to do things </a:t>
            </a:r>
            <a:endParaRPr lang="en-GB" sz="1200" dirty="0"/>
          </a:p>
        </p:txBody>
      </p:sp>
      <p:pic>
        <p:nvPicPr>
          <p:cNvPr id="13" name="Picture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35716" y="241848"/>
            <a:ext cx="401186" cy="3826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716" y="1639115"/>
            <a:ext cx="927183" cy="9964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5656" y="1612220"/>
            <a:ext cx="937596" cy="10501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1271" y="1639114"/>
            <a:ext cx="883431" cy="99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69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503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Kirkbride</dc:creator>
  <cp:lastModifiedBy>M Kirkbride</cp:lastModifiedBy>
  <cp:revision>20</cp:revision>
  <dcterms:created xsi:type="dcterms:W3CDTF">2021-12-07T20:25:12Z</dcterms:created>
  <dcterms:modified xsi:type="dcterms:W3CDTF">2022-02-16T08:14:08Z</dcterms:modified>
</cp:coreProperties>
</file>