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0DAC-D1A4-4285-B5E6-1CF935FC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57C36-D547-4F9C-BE2B-5E2E6C0F0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34F6-CB15-4299-A7C0-70B6DDC1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FF9A-265A-4732-8A86-5C1DFF1A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E3AEB-F91D-4DED-809B-02051335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F5D3-06DE-4097-B478-59367EE6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4D439-527A-436B-A698-3A3291253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3E30-3EC4-4434-A6E3-1D0D8288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949D-E631-4C86-AEA8-8E8BF73C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52D8-0492-4B21-B306-70B1472A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9C86E-BABF-4680-8DF0-859DE21D1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AF08B-F29A-486D-A1E7-EAD816A76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C3E7-7420-44FA-B634-9985CD9C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BA85B-2272-4029-949C-7623F920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298F-6A72-4985-AAED-BF3523AE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8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8796-4E58-4D04-8609-3124D899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3593-93E1-4243-9A06-2D3B6368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3B596-03EC-4965-A470-ADE74126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1029-8982-4074-90F4-BB7AA21B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46FF4-7CC3-4F54-A7F3-6CC99B86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3094-2124-41D4-9B28-38E8EA86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031D3-B0FE-48DB-B2BC-BF0D7EFA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25AE-098E-48F7-B42A-43A779F0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E7C97-ED65-4F28-988A-4E6E0A6B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E69E-38B9-4190-8CE5-1B9CF2AD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6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A50F-1EEB-4CBC-9D5D-6A3546F0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68D5-7A23-4405-89CA-71E36C48E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F524A-6756-411D-A7A3-C0841512B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A0194-A588-43BE-818C-B20607F3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A4E4C-ED93-4DE2-B2C8-7D185700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DA2D6-37E7-495C-B275-34ADAE30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2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E2CD-1A25-4A4D-9ECE-8816F5A0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6E33C-0CFA-48A0-8D8D-4F743759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2D964-79BE-424E-AC01-0540BC47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E13AE-E6AA-45EC-9014-524A8E688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64E49-6855-4C92-B8C4-EE6606F9E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D9406-17DD-4263-8253-B1686ABB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446A1-6796-441E-A68D-C4AD3CFD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D2929-D2B3-4146-9957-29DCE12F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0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8528-B0A6-4949-99EC-57D7D2C0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6AF50-0A46-4F0E-A2BE-FBE73868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D7EAC-B4E2-4EBA-A356-F5AE6387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E2694-4C92-42AD-9BF6-63AEEC55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A8FCD-709E-4DDB-B9FB-06AE9CF8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4A3F7-0832-47AD-A593-04A6E2A4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20630-9D8A-498D-999E-A0F0C30B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6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604E-30B4-4110-A025-1AF3CD7C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B609-3AA7-46C8-A058-B81848D7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E1AA2-E5EB-4C55-B0B6-A11B16E5B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06DB0-D158-4EB8-ACD6-01FCCBC4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95A7F-A108-41F7-B1C3-A68D9EC3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4B062-ED63-4E12-950B-39E86894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69E8-FDEA-44B6-88AF-5FD6F2E9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519E4-5770-48BB-B8A7-28BF32012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4E95E-9C82-4DF9-9E65-64CB26D0D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738F4-52E3-4C24-B7AE-A8BA4198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1404C-6E29-4A2D-A12A-FC4C09B9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36AD-3F91-4E71-8A9F-E850AF82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6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18FC3-F1B5-4B04-8F3B-8230B675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94827-D6A5-42CB-9CAF-610102AD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18DF-F469-4A71-B2E9-10039D903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0766-B981-4629-8611-020501EBEA72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EF1D-9B4F-4E17-93A9-FF8D981F1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FC9E-2AA9-4D1B-B96D-AA3277B8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DA0F-8839-4B33-AE6F-E74C0C46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E39C899-7E6F-46EB-90F8-4D8BBA1D5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9441" y="143461"/>
            <a:ext cx="4169206" cy="273260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1200" b="1" dirty="0"/>
              <a:t>Reception Spring 2</a:t>
            </a:r>
          </a:p>
          <a:p>
            <a:r>
              <a:rPr lang="en-US" sz="1200" dirty="0"/>
              <a:t>    </a:t>
            </a:r>
            <a:r>
              <a:rPr lang="en-US" sz="1200" b="1" dirty="0"/>
              <a:t>Topics: </a:t>
            </a:r>
            <a:r>
              <a:rPr lang="en-US" sz="1200" dirty="0"/>
              <a:t>How do we change</a:t>
            </a:r>
            <a:r>
              <a:rPr lang="en-GB" sz="1200" dirty="0"/>
              <a:t>?  </a:t>
            </a:r>
          </a:p>
          <a:p>
            <a:r>
              <a:rPr lang="en-GB" sz="1200" dirty="0"/>
              <a:t>(Looking at human</a:t>
            </a:r>
          </a:p>
          <a:p>
            <a:r>
              <a:rPr lang="en-GB" sz="1200" dirty="0"/>
              <a:t>and plant life cycles)   </a:t>
            </a:r>
          </a:p>
          <a:p>
            <a:r>
              <a:rPr lang="en-GB" sz="1200" dirty="0"/>
              <a:t>Spring </a:t>
            </a:r>
          </a:p>
          <a:p>
            <a:r>
              <a:rPr lang="en-US" sz="1200" dirty="0"/>
              <a:t>Key texts:</a:t>
            </a:r>
          </a:p>
          <a:p>
            <a:pPr algn="l"/>
            <a:r>
              <a:rPr lang="en-US" sz="1600" dirty="0"/>
              <a:t>  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B24CC-1BB8-44F3-919A-886D266AA7C8}"/>
              </a:ext>
            </a:extLst>
          </p:cNvPr>
          <p:cNvSpPr txBox="1"/>
          <p:nvPr/>
        </p:nvSpPr>
        <p:spPr>
          <a:xfrm>
            <a:off x="229025" y="163819"/>
            <a:ext cx="4028944" cy="9387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Prime area: Personal, Social and Emotional Development</a:t>
            </a:r>
          </a:p>
          <a:p>
            <a:r>
              <a:rPr lang="en-US" sz="1100" dirty="0"/>
              <a:t>Children will learn to: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show resilience when faced with challenges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identify and moderate their own feelings socially and emotionally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A7473-20FF-43BD-9AEE-909FE8D82439}"/>
              </a:ext>
            </a:extLst>
          </p:cNvPr>
          <p:cNvSpPr txBox="1"/>
          <p:nvPr/>
        </p:nvSpPr>
        <p:spPr>
          <a:xfrm>
            <a:off x="215239" y="1283602"/>
            <a:ext cx="4042155" cy="1954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Prime area: Communication and Language </a:t>
            </a:r>
          </a:p>
          <a:p>
            <a:r>
              <a:rPr lang="en-US" sz="1100" dirty="0"/>
              <a:t>Children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learning to talk about, predict and change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imagining and recreating roles in real life situations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tenses past, present and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making up their own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articulating their ideas and thoughts in well-formed sentences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asking questions to find out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talking through and working out problems, organising thinking and activities to explain how things work and why they might happen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64F8-F91D-4B80-95D7-16190A8B1CEB}"/>
              </a:ext>
            </a:extLst>
          </p:cNvPr>
          <p:cNvSpPr txBox="1"/>
          <p:nvPr/>
        </p:nvSpPr>
        <p:spPr>
          <a:xfrm>
            <a:off x="215239" y="3391755"/>
            <a:ext cx="4042155" cy="1446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Prime area: Physical Development </a:t>
            </a:r>
          </a:p>
          <a:p>
            <a:r>
              <a:rPr lang="en-US" sz="1100" dirty="0"/>
              <a:t>Children will learn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further develop and refine a range of ball skills including throwing, catching, kicking, passing, batting, and aiming.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develop confidence, competence, precision, and accuracy when engaging in activities that involve a ball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develop their small motor skills so that they can use a range of tools competently, safely, and confidently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4E54F-FB29-45A6-8728-43063051E91B}"/>
              </a:ext>
            </a:extLst>
          </p:cNvPr>
          <p:cNvSpPr txBox="1"/>
          <p:nvPr/>
        </p:nvSpPr>
        <p:spPr>
          <a:xfrm>
            <a:off x="8664243" y="143461"/>
            <a:ext cx="3346367" cy="2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Specific area: Literacy</a:t>
            </a:r>
          </a:p>
          <a:p>
            <a:r>
              <a:rPr lang="en-US" sz="1100" dirty="0"/>
              <a:t>Children will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engaging in a range of fiction and fact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reading simple phrases and sentences made up of words with known letter–sound correspondences and, where necessary, a few exception words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learning to hear, say and write simple words using their phonic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writing for a purpose e.g. labelling pictures, writing captions, facts, stories  and simple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enjoying poetry including some with rhyme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Explanation and information sentences: Bean Seed Diary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EB3C0-2F6A-47CF-B209-2B31D6A21906}"/>
              </a:ext>
            </a:extLst>
          </p:cNvPr>
          <p:cNvSpPr txBox="1"/>
          <p:nvPr/>
        </p:nvSpPr>
        <p:spPr>
          <a:xfrm>
            <a:off x="8664242" y="2767743"/>
            <a:ext cx="3346367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Specific area: Mathematics </a:t>
            </a:r>
          </a:p>
          <a:p>
            <a:r>
              <a:rPr lang="en-US" sz="1100" dirty="0"/>
              <a:t>Children will be learning: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to count, </a:t>
            </a:r>
            <a:r>
              <a:rPr lang="en-US" sz="1100" dirty="0" err="1"/>
              <a:t>subitise</a:t>
            </a:r>
            <a:r>
              <a:rPr lang="en-US" sz="1100" dirty="0"/>
              <a:t>, represent and compare to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explore composition and number bonds to 10, find more or less, doubles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to find different ways to find the total of two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explore length, height, order and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explore 3D shapes and patterns, decompose shapes and find patterns.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07783-2F0F-436C-B15F-479CD3869B73}"/>
              </a:ext>
            </a:extLst>
          </p:cNvPr>
          <p:cNvSpPr txBox="1"/>
          <p:nvPr/>
        </p:nvSpPr>
        <p:spPr>
          <a:xfrm>
            <a:off x="234173" y="4992077"/>
            <a:ext cx="4007446" cy="1277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Specific area: Understanding the World  </a:t>
            </a:r>
          </a:p>
          <a:p>
            <a:r>
              <a:rPr lang="en-US" sz="1100" dirty="0"/>
              <a:t>Children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exploring and recording the seasonal changes in Spring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going on walks around the school to observe seasonal changes and the local environment, flora and fauna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looking at our </a:t>
            </a:r>
            <a:r>
              <a:rPr lang="en-GB" sz="1100" dirty="0"/>
              <a:t>human growth baby to adult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learning about changes and life cycles; humans and plants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1D31C-A032-4B7C-816B-48479B144C6C}"/>
              </a:ext>
            </a:extLst>
          </p:cNvPr>
          <p:cNvSpPr txBox="1"/>
          <p:nvPr/>
        </p:nvSpPr>
        <p:spPr>
          <a:xfrm>
            <a:off x="8664242" y="4675399"/>
            <a:ext cx="3346367" cy="17851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Specific area: Expressive Arts and Design   </a:t>
            </a:r>
          </a:p>
          <a:p>
            <a:r>
              <a:rPr lang="en-US" sz="1100" dirty="0"/>
              <a:t>Children will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looking at Britta </a:t>
            </a:r>
            <a:r>
              <a:rPr lang="en-US" sz="1100" dirty="0" err="1"/>
              <a:t>Teckentrup</a:t>
            </a:r>
            <a:r>
              <a:rPr lang="en-US" sz="1100" dirty="0"/>
              <a:t> illustrator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creating transient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role playing in the baby clinic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discussing change/ patterns as the music develops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exploring instruments independently and in a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learning to represent their ideas through art and design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7E254CC-DADF-4B7A-B3B4-35A680A5C49B}"/>
              </a:ext>
            </a:extLst>
          </p:cNvPr>
          <p:cNvSpPr txBox="1">
            <a:spLocks/>
          </p:cNvSpPr>
          <p:nvPr/>
        </p:nvSpPr>
        <p:spPr>
          <a:xfrm>
            <a:off x="4368327" y="2995297"/>
            <a:ext cx="4169206" cy="368601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Characteristics of effective learning  </a:t>
            </a:r>
          </a:p>
          <a:p>
            <a:r>
              <a:rPr lang="en-US" sz="1100" b="1" dirty="0"/>
              <a:t>Playing and exploring – engagement </a:t>
            </a:r>
          </a:p>
          <a:p>
            <a:r>
              <a:rPr lang="en-US" sz="1100" dirty="0"/>
              <a:t>Finding out and exploring</a:t>
            </a:r>
          </a:p>
          <a:p>
            <a:r>
              <a:rPr lang="en-US" sz="1100" dirty="0"/>
              <a:t>Playing with what they know</a:t>
            </a:r>
          </a:p>
          <a:p>
            <a:r>
              <a:rPr lang="en-US" sz="1100" dirty="0"/>
              <a:t>Being willing to ‘have a go’</a:t>
            </a:r>
          </a:p>
          <a:p>
            <a:r>
              <a:rPr lang="en-US" sz="1100" b="1" dirty="0"/>
              <a:t>Active learning – motivation </a:t>
            </a:r>
          </a:p>
          <a:p>
            <a:r>
              <a:rPr lang="en-US" sz="1100" dirty="0"/>
              <a:t>Being involved and concentrating </a:t>
            </a:r>
          </a:p>
          <a:p>
            <a:r>
              <a:rPr lang="en-US" sz="1100" dirty="0"/>
              <a:t>Keeping trying </a:t>
            </a:r>
          </a:p>
          <a:p>
            <a:r>
              <a:rPr lang="en-US" sz="1100" dirty="0"/>
              <a:t>Enjoying achieving what they set out to do </a:t>
            </a:r>
          </a:p>
          <a:p>
            <a:r>
              <a:rPr lang="en-US" sz="1100" b="1" dirty="0"/>
              <a:t>Creating and thinking critically – thinking </a:t>
            </a:r>
          </a:p>
          <a:p>
            <a:r>
              <a:rPr lang="en-US" sz="1100" dirty="0"/>
              <a:t>Having their own ideas </a:t>
            </a:r>
          </a:p>
          <a:p>
            <a:r>
              <a:rPr lang="en-US" sz="1100" dirty="0"/>
              <a:t>Making links </a:t>
            </a:r>
          </a:p>
          <a:p>
            <a:r>
              <a:rPr lang="en-US" sz="1100" dirty="0"/>
              <a:t>Choosing ways to do things </a:t>
            </a:r>
          </a:p>
          <a:p>
            <a:endParaRPr lang="en-GB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F1D67-E0EF-4462-AB57-09444C68C4B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876" y="1919343"/>
            <a:ext cx="444335" cy="464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C097F-2FB8-4DCB-A504-6F62F8355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206"/>
          <a:stretch/>
        </p:blipFill>
        <p:spPr>
          <a:xfrm>
            <a:off x="7528542" y="234309"/>
            <a:ext cx="970105" cy="771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BF3D3E-5309-4B5E-B76D-AEC9C63F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638" y="1353261"/>
            <a:ext cx="1070016" cy="1201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6D9014-BEE5-45A1-9257-7C2B18DE6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455" y="1494495"/>
            <a:ext cx="1043749" cy="12732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05CB77-2581-4038-AF7D-8732EB761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163" y="163819"/>
            <a:ext cx="1070016" cy="11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KShenton</dc:creator>
  <cp:lastModifiedBy>MMcKew</cp:lastModifiedBy>
  <cp:revision>2</cp:revision>
  <dcterms:created xsi:type="dcterms:W3CDTF">2024-02-18T19:22:12Z</dcterms:created>
  <dcterms:modified xsi:type="dcterms:W3CDTF">2024-02-19T10:04:55Z</dcterms:modified>
</cp:coreProperties>
</file>